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205400"/>
  <p:notesSz cx="6858000" cy="9144000"/>
  <p:embeddedFontLst>
    <p:embeddedFont>
      <p:font typeface="Arial" panose="020B0604020202020204" pitchFamily="34" charset="0"/>
      <p:regular r:id="rId4"/>
    </p:embeddedFont>
    <p:embeddedFont>
      <p:font typeface="Arial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donesi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76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288" y="9154525"/>
            <a:ext cx="14287500" cy="1144016"/>
            <a:chOff x="0" y="0"/>
            <a:chExt cx="19050000" cy="1525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9988" cy="1525397"/>
            </a:xfrm>
            <a:custGeom>
              <a:avLst/>
              <a:gdLst/>
              <a:ahLst/>
              <a:cxnLst/>
              <a:rect l="l" t="t" r="r" b="b"/>
              <a:pathLst>
                <a:path w="19049988" h="1525397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 INTRODUÇÃO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7471244" y="15467247"/>
            <a:ext cx="4435668" cy="3822760"/>
          </a:xfrm>
          <a:custGeom>
            <a:avLst/>
            <a:gdLst/>
            <a:ahLst/>
            <a:cxnLst/>
            <a:rect l="l" t="t" r="r" b="b"/>
            <a:pathLst>
              <a:path w="4435668" h="3822760">
                <a:moveTo>
                  <a:pt x="0" y="0"/>
                </a:moveTo>
                <a:lnTo>
                  <a:pt x="4435668" y="0"/>
                </a:lnTo>
                <a:lnTo>
                  <a:pt x="4435668" y="3822760"/>
                </a:lnTo>
                <a:lnTo>
                  <a:pt x="0" y="3822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874" t="-61332" r="-127701" b="-24776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762267" y="15520474"/>
            <a:ext cx="6717104" cy="3940991"/>
          </a:xfrm>
          <a:custGeom>
            <a:avLst/>
            <a:gdLst/>
            <a:ahLst/>
            <a:cxnLst/>
            <a:rect l="l" t="t" r="r" b="b"/>
            <a:pathLst>
              <a:path w="6717104" h="3940991">
                <a:moveTo>
                  <a:pt x="0" y="0"/>
                </a:moveTo>
                <a:lnTo>
                  <a:pt x="6717104" y="0"/>
                </a:lnTo>
                <a:lnTo>
                  <a:pt x="6717104" y="3940991"/>
                </a:lnTo>
                <a:lnTo>
                  <a:pt x="0" y="3940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376150" y="11193414"/>
            <a:ext cx="9340528" cy="4256352"/>
          </a:xfrm>
          <a:custGeom>
            <a:avLst/>
            <a:gdLst/>
            <a:ahLst/>
            <a:cxnLst/>
            <a:rect l="l" t="t" r="r" b="b"/>
            <a:pathLst>
              <a:path w="9340528" h="4256352">
                <a:moveTo>
                  <a:pt x="0" y="0"/>
                </a:moveTo>
                <a:lnTo>
                  <a:pt x="9340528" y="0"/>
                </a:lnTo>
                <a:lnTo>
                  <a:pt x="9340528" y="4256352"/>
                </a:lnTo>
                <a:lnTo>
                  <a:pt x="0" y="42563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888" r="-18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158465" y="19505413"/>
            <a:ext cx="9558213" cy="4994424"/>
          </a:xfrm>
          <a:custGeom>
            <a:avLst/>
            <a:gdLst/>
            <a:ahLst/>
            <a:cxnLst/>
            <a:rect l="l" t="t" r="r" b="b"/>
            <a:pathLst>
              <a:path w="9558213" h="4994424">
                <a:moveTo>
                  <a:pt x="0" y="0"/>
                </a:moveTo>
                <a:lnTo>
                  <a:pt x="9558213" y="0"/>
                </a:lnTo>
                <a:lnTo>
                  <a:pt x="9558213" y="4994424"/>
                </a:lnTo>
                <a:lnTo>
                  <a:pt x="0" y="4994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763" y="42226342"/>
            <a:ext cx="32394525" cy="979058"/>
            <a:chOff x="0" y="0"/>
            <a:chExt cx="2709333" cy="818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1884"/>
            </a:xfrm>
            <a:custGeom>
              <a:avLst/>
              <a:gdLst/>
              <a:ahLst/>
              <a:cxnLst/>
              <a:rect l="l" t="t" r="r" b="b"/>
              <a:pathLst>
                <a:path w="2709333" h="81884">
                  <a:moveTo>
                    <a:pt x="0" y="0"/>
                  </a:moveTo>
                  <a:lnTo>
                    <a:pt x="2709333" y="0"/>
                  </a:lnTo>
                  <a:lnTo>
                    <a:pt x="2709333" y="81884"/>
                  </a:lnTo>
                  <a:lnTo>
                    <a:pt x="0" y="81884"/>
                  </a:lnTo>
                  <a:close/>
                </a:path>
              </a:pathLst>
            </a:custGeom>
            <a:solidFill>
              <a:srgbClr val="B82F3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2709333" cy="205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29515" y="10279491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329515" y="23157765"/>
            <a:ext cx="14400000" cy="1144016"/>
            <a:chOff x="0" y="0"/>
            <a:chExt cx="19200000" cy="15253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MATERIAL E MÉTODOS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422742" y="24282730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6573142" y="9125950"/>
            <a:ext cx="14287500" cy="1144016"/>
            <a:chOff x="0" y="0"/>
            <a:chExt cx="19050000" cy="15253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049988" cy="1525397"/>
            </a:xfrm>
            <a:custGeom>
              <a:avLst/>
              <a:gdLst/>
              <a:ahLst/>
              <a:cxnLst/>
              <a:rect l="l" t="t" r="r" b="b"/>
              <a:pathLst>
                <a:path w="19049988" h="1525397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 RESULTADOS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16666369" y="10250916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16496701" y="32579692"/>
            <a:ext cx="14400000" cy="1144016"/>
            <a:chOff x="0" y="0"/>
            <a:chExt cx="19200000" cy="15253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CONCLUSÃO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>
            <a:off x="16560387" y="33704658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6573142" y="36073160"/>
            <a:ext cx="14400000" cy="1144016"/>
            <a:chOff x="0" y="0"/>
            <a:chExt cx="19200000" cy="15253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REFERÊNCIAS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16636828" y="37198126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6573142" y="38812407"/>
            <a:ext cx="14400000" cy="1144016"/>
            <a:chOff x="0" y="0"/>
            <a:chExt cx="19200000" cy="15253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663D3B"/>
                  </a:solidFill>
                  <a:latin typeface="Arial Bold"/>
                </a:rPr>
                <a:t>AGRADECIMENTO</a:t>
              </a:r>
            </a:p>
          </p:txBody>
        </p:sp>
      </p:grpSp>
      <p:sp>
        <p:nvSpPr>
          <p:cNvPr id="32" name="AutoShape 32"/>
          <p:cNvSpPr/>
          <p:nvPr/>
        </p:nvSpPr>
        <p:spPr>
          <a:xfrm>
            <a:off x="16636828" y="39937372"/>
            <a:ext cx="10366248" cy="0"/>
          </a:xfrm>
          <a:prstGeom prst="line">
            <a:avLst/>
          </a:prstGeom>
          <a:ln w="57150" cap="flat">
            <a:solidFill>
              <a:srgbClr val="B82F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TextBox 34"/>
          <p:cNvSpPr txBox="1"/>
          <p:nvPr/>
        </p:nvSpPr>
        <p:spPr>
          <a:xfrm>
            <a:off x="5906106" y="3765467"/>
            <a:ext cx="25067036" cy="1774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pt-BR" sz="5799">
                <a:solidFill>
                  <a:srgbClr val="663D3B"/>
                </a:solidFill>
                <a:latin typeface="Arial Bold"/>
              </a:rPr>
              <a:t>TITULO: TAMANHO ≤58, NEGRITO, CENTRALIZADO E COM LETRAS MAIÚSCULAS (Exceto nomes científicos)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36288" y="6068425"/>
            <a:ext cx="29660413" cy="238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pt-BR" sz="3600" u="sng" spc="20" dirty="0">
                <a:solidFill>
                  <a:srgbClr val="663D3B"/>
                </a:solidFill>
                <a:latin typeface="Arial Bold"/>
              </a:rPr>
              <a:t>Primeiro Autor FULANO</a:t>
            </a:r>
            <a:r>
              <a:rPr lang="pt-BR" sz="3600" spc="20" dirty="0">
                <a:solidFill>
                  <a:srgbClr val="663D3B"/>
                </a:solidFill>
                <a:latin typeface="Arial Bold"/>
              </a:rPr>
              <a:t>¹*; Segundo Autor CICRANO¹; Terceiro Autor BELTRANO²    </a:t>
            </a:r>
            <a:r>
              <a:rPr lang="pt-BR" sz="3600" spc="20" dirty="0">
                <a:solidFill>
                  <a:srgbClr val="663D3B"/>
                </a:solidFill>
                <a:latin typeface="Arial"/>
              </a:rPr>
              <a:t>(</a:t>
            </a:r>
            <a:r>
              <a:rPr lang="pt-BR" sz="3600" spc="20" dirty="0" err="1">
                <a:solidFill>
                  <a:srgbClr val="663D3B"/>
                </a:solidFill>
                <a:latin typeface="Arial"/>
              </a:rPr>
              <a:t>Obs</a:t>
            </a:r>
            <a:r>
              <a:rPr lang="pt-BR" sz="3600" spc="20" dirty="0">
                <a:solidFill>
                  <a:srgbClr val="663D3B"/>
                </a:solidFill>
                <a:latin typeface="Arial"/>
              </a:rPr>
              <a:t>: O nome do apresentador deverá estar sublinhado)</a:t>
            </a:r>
          </a:p>
          <a:p>
            <a:pPr algn="just">
              <a:lnSpc>
                <a:spcPts val="3359"/>
              </a:lnSpc>
            </a:pPr>
            <a:endParaRPr lang="pt-BR" sz="3600" spc="20" dirty="0">
              <a:solidFill>
                <a:srgbClr val="663D3B"/>
              </a:solidFill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pt-BR" sz="2799" spc="15" dirty="0">
                <a:solidFill>
                  <a:srgbClr val="663D3B"/>
                </a:solidFill>
                <a:latin typeface="Arial"/>
              </a:rPr>
              <a:t>¹ Faculdade de Ciências Agrárias e Tecnológicas, Universidade Estadual Paulista (UNESP), Dracena, SP. *fulano@unesp.br; ² Instituto Agronômico de Campinas, Campinas, SP.</a:t>
            </a:r>
          </a:p>
          <a:p>
            <a:pPr algn="just">
              <a:lnSpc>
                <a:spcPts val="3359"/>
              </a:lnSpc>
            </a:pPr>
            <a:endParaRPr lang="pt-BR" sz="2799" spc="15" dirty="0">
              <a:solidFill>
                <a:srgbClr val="663D3B"/>
              </a:solidFill>
              <a:latin typeface="Arial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00304" y="10369953"/>
            <a:ext cx="14287500" cy="618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pt-BR" sz="3000">
                <a:solidFill>
                  <a:srgbClr val="663D3B"/>
                </a:solidFill>
                <a:latin typeface="Arial"/>
              </a:rPr>
              <a:t>Apresentar breve comentário (ou esquemas) sobre a importância do trabalho apresentado. As letras devem ser do tamanho que possibilite a leitura à 2 metros de distância do pôster. Sugerimos tamanho 36, justificado, espaçamento entre linha de 1,5 e na primeira linha de 1,5 cm.</a:t>
            </a:r>
          </a:p>
          <a:p>
            <a:pPr algn="just">
              <a:lnSpc>
                <a:spcPts val="5400"/>
              </a:lnSpc>
            </a:pPr>
            <a:r>
              <a:rPr lang="pt-BR" sz="3000">
                <a:solidFill>
                  <a:srgbClr val="663D3B"/>
                </a:solidFill>
                <a:latin typeface="Arial"/>
              </a:rPr>
              <a:t>Recomendamos fortemente evitar uso excessivo de palavras em todos os tópicos deste trabalho. Dê preferência ao uso de esquemas, figuras e tabelas.</a:t>
            </a:r>
          </a:p>
          <a:p>
            <a:pPr algn="just">
              <a:lnSpc>
                <a:spcPts val="5400"/>
              </a:lnSpc>
            </a:pPr>
            <a:r>
              <a:rPr lang="pt-BR" sz="3000">
                <a:solidFill>
                  <a:srgbClr val="663D3B"/>
                </a:solidFill>
                <a:latin typeface="Arial"/>
              </a:rPr>
              <a:t>O ultimo parágrafo da introdução deve apresentar os objetivos do trabalhos.</a:t>
            </a:r>
          </a:p>
          <a:p>
            <a:pPr algn="just">
              <a:lnSpc>
                <a:spcPts val="5400"/>
              </a:lnSpc>
            </a:pPr>
            <a:r>
              <a:rPr lang="pt-BR" sz="3000">
                <a:solidFill>
                  <a:srgbClr val="663D3B"/>
                </a:solidFill>
                <a:latin typeface="Arial"/>
              </a:rPr>
              <a:t>Obs: As recomendações deste modelo são sugestões para melhor visualização impressa do pôster no momento da apresentação.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609201" y="33616818"/>
            <a:ext cx="14287500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Descrever apenas o essencial.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573142" y="37312426"/>
            <a:ext cx="142875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9560" lvl="1" indent="-144780" algn="just">
              <a:lnSpc>
                <a:spcPts val="2879"/>
              </a:lnSpc>
              <a:buAutoNum type="arabicPeriod"/>
            </a:pPr>
            <a:r>
              <a:rPr lang="en-US" sz="2400">
                <a:solidFill>
                  <a:srgbClr val="B82F31"/>
                </a:solidFill>
                <a:latin typeface="Arial"/>
              </a:rPr>
              <a:t>Referenciar conforme as normas da ABNT.</a:t>
            </a:r>
          </a:p>
          <a:p>
            <a:pPr marL="289560" lvl="1" indent="-144780" algn="just">
              <a:lnSpc>
                <a:spcPts val="2879"/>
              </a:lnSpc>
              <a:buAutoNum type="arabicPeriod"/>
            </a:pPr>
            <a:r>
              <a:rPr lang="en-US" sz="2400">
                <a:solidFill>
                  <a:srgbClr val="B82F31"/>
                </a:solidFill>
                <a:latin typeface="Arial"/>
              </a:rPr>
              <a:t>Referenciar dois ou três artigos científicos ou livros essenciais para o trabalho apresentado.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573142" y="24360668"/>
            <a:ext cx="1428750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 Bold"/>
              </a:rPr>
              <a:t>Figura 1.</a:t>
            </a:r>
            <a:r>
              <a:rPr lang="en-US" sz="3000">
                <a:solidFill>
                  <a:srgbClr val="663D3B"/>
                </a:solidFill>
                <a:latin typeface="Arial"/>
              </a:rPr>
              <a:t>  Legenda de figuras ou tabelas devem está sempre abaixo, justificados, com espaçamento simples entre linhas.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609201" y="25769317"/>
            <a:ext cx="14287500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Obs: Incentivamos fortemente o uso preferencial de gráficos para apresentar os resultados. Contudo, em casos que não for possível, a forma de apresentação fica a critério dos autores.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Os gráficos acima são meramente ilustrativos e devem ser substituídos pelos resultados dos autores.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29515" y="24682881"/>
            <a:ext cx="14217121" cy="3701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Descrever apenas os itens essenciais para compreensão do trabalho apresentado.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Descrição do delineamento experimental, tratamentos, repetições e amostragem., variáveis analisadas.</a:t>
            </a:r>
          </a:p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O ultimo parágrafo deve conter o</a:t>
            </a:r>
            <a:r>
              <a:rPr lang="en-US" sz="3000" u="sng">
                <a:solidFill>
                  <a:srgbClr val="663D3B"/>
                </a:solidFill>
                <a:latin typeface="Arial"/>
              </a:rPr>
              <a:t>(s)</a:t>
            </a:r>
            <a:r>
              <a:rPr lang="en-US" sz="3000">
                <a:solidFill>
                  <a:srgbClr val="663D3B"/>
                </a:solidFill>
                <a:latin typeface="Arial"/>
              </a:rPr>
              <a:t> tipo(s) de análise(s) dado(s) utilizada(s).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695623" y="943647"/>
            <a:ext cx="1900327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pt-BR" sz="5199" b="1" dirty="0">
                <a:latin typeface="Cosmic Octo"/>
              </a:rPr>
              <a:t>VI ENCONTRO PAULISTA DE CIÊNCIA DO SOLO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95623" y="1781092"/>
            <a:ext cx="19003279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pt-BR" sz="3999" dirty="0">
                <a:solidFill>
                  <a:srgbClr val="663D3B"/>
                </a:solidFill>
                <a:latin typeface="Indonesia Bold"/>
              </a:rPr>
              <a:t>01 e 02 de setembro de 2026</a:t>
            </a:r>
          </a:p>
          <a:p>
            <a:pPr algn="ctr">
              <a:lnSpc>
                <a:spcPts val="5599"/>
              </a:lnSpc>
            </a:pPr>
            <a:r>
              <a:rPr lang="pt-BR" sz="3999" dirty="0">
                <a:solidFill>
                  <a:srgbClr val="663D3B"/>
                </a:solidFill>
                <a:latin typeface="Indonesia Bold"/>
              </a:rPr>
              <a:t>FCAT - Unesp - Dracena - SP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5803680" y="615539"/>
            <a:ext cx="4697242" cy="213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663D3B"/>
                </a:solidFill>
                <a:latin typeface="Indonesia Bold"/>
              </a:rPr>
              <a:t>Logo da instituição do primeiro autor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496701" y="39870697"/>
            <a:ext cx="14287500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>
                <a:solidFill>
                  <a:srgbClr val="663D3B"/>
                </a:solidFill>
                <a:latin typeface="Arial"/>
              </a:rPr>
              <a:t>Agências de fomento etc.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5F235F87-58EA-4BDA-8D34-2898E8F623C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8" y="925001"/>
            <a:ext cx="5964612" cy="2166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373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Arial Bold</vt:lpstr>
      <vt:lpstr>Indonesia Bold</vt:lpstr>
      <vt:lpstr>Arial</vt:lpstr>
      <vt:lpstr>Cosmic Octo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Modelo_pôster_V EPCIS.pptx</dc:title>
  <dc:creator>Reges Heinrichs</dc:creator>
  <cp:lastModifiedBy>Reges Heinrichs</cp:lastModifiedBy>
  <cp:revision>9</cp:revision>
  <dcterms:created xsi:type="dcterms:W3CDTF">2006-08-16T00:00:00Z</dcterms:created>
  <dcterms:modified xsi:type="dcterms:W3CDTF">2026-04-07T13:33:11Z</dcterms:modified>
  <dc:identifier>DAGELVgL3dg</dc:identifier>
</cp:coreProperties>
</file>