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85000" cy="43205400"/>
  <p:notesSz cx="6858000" cy="9144000"/>
  <p:embeddedFontLst>
    <p:embeddedFont>
      <p:font typeface="Arial" panose="020B0604020202020204" pitchFamily="34" charset="0"/>
      <p:regular r:id="rId4"/>
    </p:embeddedFont>
    <p:embeddedFont>
      <p:font typeface="Arial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Indonesia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36" y="-108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09.03.2026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9975" y="512763"/>
            <a:ext cx="19240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6288" y="9154525"/>
            <a:ext cx="14287500" cy="1144016"/>
            <a:chOff x="0" y="0"/>
            <a:chExt cx="19050000" cy="1525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49988" cy="1525397"/>
            </a:xfrm>
            <a:custGeom>
              <a:avLst/>
              <a:gdLst/>
              <a:ahLst/>
              <a:cxnLst/>
              <a:rect l="l" t="t" r="r" b="b"/>
              <a:pathLst>
                <a:path w="19049988" h="1525397">
                  <a:moveTo>
                    <a:pt x="0" y="0"/>
                  </a:moveTo>
                  <a:lnTo>
                    <a:pt x="19049988" y="0"/>
                  </a:lnTo>
                  <a:lnTo>
                    <a:pt x="19049988" y="1525397"/>
                  </a:lnTo>
                  <a:lnTo>
                    <a:pt x="0" y="1525397"/>
                  </a:lnTo>
                  <a:close/>
                </a:path>
              </a:pathLst>
            </a:custGeom>
            <a:solidFill>
              <a:srgbClr val="FCFAF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14300"/>
              <a:ext cx="19050000" cy="163965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959"/>
                </a:lnSpc>
              </a:pPr>
              <a:r>
                <a:rPr lang="en-US" sz="5799">
                  <a:solidFill>
                    <a:srgbClr val="663D3B"/>
                  </a:solidFill>
                  <a:latin typeface="Arial Bold"/>
                </a:rPr>
                <a:t> INTRODUÇÃO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7471244" y="15467247"/>
            <a:ext cx="4435668" cy="3822760"/>
          </a:xfrm>
          <a:custGeom>
            <a:avLst/>
            <a:gdLst/>
            <a:ahLst/>
            <a:cxnLst/>
            <a:rect l="l" t="t" r="r" b="b"/>
            <a:pathLst>
              <a:path w="4435668" h="3822760">
                <a:moveTo>
                  <a:pt x="0" y="0"/>
                </a:moveTo>
                <a:lnTo>
                  <a:pt x="4435668" y="0"/>
                </a:lnTo>
                <a:lnTo>
                  <a:pt x="4435668" y="3822760"/>
                </a:lnTo>
                <a:lnTo>
                  <a:pt x="0" y="3822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874" t="-61332" r="-127701" b="-24776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762267" y="15520474"/>
            <a:ext cx="6717104" cy="3940991"/>
          </a:xfrm>
          <a:custGeom>
            <a:avLst/>
            <a:gdLst/>
            <a:ahLst/>
            <a:cxnLst/>
            <a:rect l="l" t="t" r="r" b="b"/>
            <a:pathLst>
              <a:path w="6717104" h="3940991">
                <a:moveTo>
                  <a:pt x="0" y="0"/>
                </a:moveTo>
                <a:lnTo>
                  <a:pt x="6717104" y="0"/>
                </a:lnTo>
                <a:lnTo>
                  <a:pt x="6717104" y="3940991"/>
                </a:lnTo>
                <a:lnTo>
                  <a:pt x="0" y="39409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376150" y="11193414"/>
            <a:ext cx="9340528" cy="4256352"/>
          </a:xfrm>
          <a:custGeom>
            <a:avLst/>
            <a:gdLst/>
            <a:ahLst/>
            <a:cxnLst/>
            <a:rect l="l" t="t" r="r" b="b"/>
            <a:pathLst>
              <a:path w="9340528" h="4256352">
                <a:moveTo>
                  <a:pt x="0" y="0"/>
                </a:moveTo>
                <a:lnTo>
                  <a:pt x="9340528" y="0"/>
                </a:lnTo>
                <a:lnTo>
                  <a:pt x="9340528" y="4256352"/>
                </a:lnTo>
                <a:lnTo>
                  <a:pt x="0" y="42563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3888" r="-18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8158465" y="19505413"/>
            <a:ext cx="9558213" cy="4994424"/>
          </a:xfrm>
          <a:custGeom>
            <a:avLst/>
            <a:gdLst/>
            <a:ahLst/>
            <a:cxnLst/>
            <a:rect l="l" t="t" r="r" b="b"/>
            <a:pathLst>
              <a:path w="9558213" h="4994424">
                <a:moveTo>
                  <a:pt x="0" y="0"/>
                </a:moveTo>
                <a:lnTo>
                  <a:pt x="9558213" y="0"/>
                </a:lnTo>
                <a:lnTo>
                  <a:pt x="9558213" y="4994424"/>
                </a:lnTo>
                <a:lnTo>
                  <a:pt x="0" y="49944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4763" y="42226342"/>
            <a:ext cx="32394525" cy="979058"/>
            <a:chOff x="0" y="0"/>
            <a:chExt cx="2709333" cy="8188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3" cy="81884"/>
            </a:xfrm>
            <a:custGeom>
              <a:avLst/>
              <a:gdLst/>
              <a:ahLst/>
              <a:cxnLst/>
              <a:rect l="l" t="t" r="r" b="b"/>
              <a:pathLst>
                <a:path w="2709333" h="81884">
                  <a:moveTo>
                    <a:pt x="0" y="0"/>
                  </a:moveTo>
                  <a:lnTo>
                    <a:pt x="2709333" y="0"/>
                  </a:lnTo>
                  <a:lnTo>
                    <a:pt x="2709333" y="81884"/>
                  </a:lnTo>
                  <a:lnTo>
                    <a:pt x="0" y="81884"/>
                  </a:lnTo>
                  <a:close/>
                </a:path>
              </a:pathLst>
            </a:custGeom>
            <a:solidFill>
              <a:srgbClr val="B82F3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23825"/>
              <a:ext cx="2709333" cy="2057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0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1329515" y="10279491"/>
            <a:ext cx="10366248" cy="0"/>
          </a:xfrm>
          <a:prstGeom prst="line">
            <a:avLst/>
          </a:prstGeom>
          <a:ln w="57150" cap="flat">
            <a:solidFill>
              <a:srgbClr val="B82F3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1329515" y="23157765"/>
            <a:ext cx="14400000" cy="1144016"/>
            <a:chOff x="0" y="0"/>
            <a:chExt cx="19200000" cy="152535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99988" cy="1525397"/>
            </a:xfrm>
            <a:custGeom>
              <a:avLst/>
              <a:gdLst/>
              <a:ahLst/>
              <a:cxnLst/>
              <a:rect l="l" t="t" r="r" b="b"/>
              <a:pathLst>
                <a:path w="19199988" h="1525397">
                  <a:moveTo>
                    <a:pt x="0" y="0"/>
                  </a:moveTo>
                  <a:lnTo>
                    <a:pt x="19199988" y="0"/>
                  </a:lnTo>
                  <a:lnTo>
                    <a:pt x="19199988" y="1525397"/>
                  </a:lnTo>
                  <a:lnTo>
                    <a:pt x="0" y="1525397"/>
                  </a:lnTo>
                  <a:close/>
                </a:path>
              </a:pathLst>
            </a:custGeom>
            <a:solidFill>
              <a:srgbClr val="FCFAF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14300"/>
              <a:ext cx="19200000" cy="163965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959"/>
                </a:lnSpc>
              </a:pPr>
              <a:r>
                <a:rPr lang="en-US" sz="5799">
                  <a:solidFill>
                    <a:srgbClr val="663D3B"/>
                  </a:solidFill>
                  <a:latin typeface="Arial Bold"/>
                </a:rPr>
                <a:t>MATERIAL E MÉTODOS</a:t>
              </a:r>
            </a:p>
          </p:txBody>
        </p:sp>
      </p:grpSp>
      <p:sp>
        <p:nvSpPr>
          <p:cNvPr id="16" name="AutoShape 16"/>
          <p:cNvSpPr/>
          <p:nvPr/>
        </p:nvSpPr>
        <p:spPr>
          <a:xfrm>
            <a:off x="1422742" y="24282730"/>
            <a:ext cx="10366248" cy="0"/>
          </a:xfrm>
          <a:prstGeom prst="line">
            <a:avLst/>
          </a:prstGeom>
          <a:ln w="57150" cap="flat">
            <a:solidFill>
              <a:srgbClr val="B82F3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16573142" y="9125950"/>
            <a:ext cx="14287500" cy="1144016"/>
            <a:chOff x="0" y="0"/>
            <a:chExt cx="19050000" cy="152535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049988" cy="1525397"/>
            </a:xfrm>
            <a:custGeom>
              <a:avLst/>
              <a:gdLst/>
              <a:ahLst/>
              <a:cxnLst/>
              <a:rect l="l" t="t" r="r" b="b"/>
              <a:pathLst>
                <a:path w="19049988" h="1525397">
                  <a:moveTo>
                    <a:pt x="0" y="0"/>
                  </a:moveTo>
                  <a:lnTo>
                    <a:pt x="19049988" y="0"/>
                  </a:lnTo>
                  <a:lnTo>
                    <a:pt x="19049988" y="1525397"/>
                  </a:lnTo>
                  <a:lnTo>
                    <a:pt x="0" y="1525397"/>
                  </a:lnTo>
                  <a:close/>
                </a:path>
              </a:pathLst>
            </a:custGeom>
            <a:solidFill>
              <a:srgbClr val="FCFAFA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14300"/>
              <a:ext cx="19050000" cy="163965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959"/>
                </a:lnSpc>
              </a:pPr>
              <a:r>
                <a:rPr lang="en-US" sz="5799">
                  <a:solidFill>
                    <a:srgbClr val="663D3B"/>
                  </a:solidFill>
                  <a:latin typeface="Arial Bold"/>
                </a:rPr>
                <a:t> RESULTADOS</a:t>
              </a:r>
            </a:p>
          </p:txBody>
        </p:sp>
      </p:grpSp>
      <p:sp>
        <p:nvSpPr>
          <p:cNvPr id="20" name="AutoShape 20"/>
          <p:cNvSpPr/>
          <p:nvPr/>
        </p:nvSpPr>
        <p:spPr>
          <a:xfrm>
            <a:off x="16666369" y="10250916"/>
            <a:ext cx="10366248" cy="0"/>
          </a:xfrm>
          <a:prstGeom prst="line">
            <a:avLst/>
          </a:prstGeom>
          <a:ln w="57150" cap="flat">
            <a:solidFill>
              <a:srgbClr val="B82F3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" name="Group 21"/>
          <p:cNvGrpSpPr/>
          <p:nvPr/>
        </p:nvGrpSpPr>
        <p:grpSpPr>
          <a:xfrm>
            <a:off x="16496701" y="32579692"/>
            <a:ext cx="14400000" cy="1144016"/>
            <a:chOff x="0" y="0"/>
            <a:chExt cx="19200000" cy="152535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9199988" cy="1525397"/>
            </a:xfrm>
            <a:custGeom>
              <a:avLst/>
              <a:gdLst/>
              <a:ahLst/>
              <a:cxnLst/>
              <a:rect l="l" t="t" r="r" b="b"/>
              <a:pathLst>
                <a:path w="19199988" h="1525397">
                  <a:moveTo>
                    <a:pt x="0" y="0"/>
                  </a:moveTo>
                  <a:lnTo>
                    <a:pt x="19199988" y="0"/>
                  </a:lnTo>
                  <a:lnTo>
                    <a:pt x="19199988" y="1525397"/>
                  </a:lnTo>
                  <a:lnTo>
                    <a:pt x="0" y="1525397"/>
                  </a:lnTo>
                  <a:close/>
                </a:path>
              </a:pathLst>
            </a:custGeom>
            <a:solidFill>
              <a:srgbClr val="FCFAFA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114300"/>
              <a:ext cx="19200000" cy="163965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959"/>
                </a:lnSpc>
              </a:pPr>
              <a:r>
                <a:rPr lang="en-US" sz="5799">
                  <a:solidFill>
                    <a:srgbClr val="663D3B"/>
                  </a:solidFill>
                  <a:latin typeface="Arial Bold"/>
                </a:rPr>
                <a:t>CONCLUSÃO</a:t>
              </a:r>
            </a:p>
          </p:txBody>
        </p:sp>
      </p:grpSp>
      <p:sp>
        <p:nvSpPr>
          <p:cNvPr id="24" name="AutoShape 24"/>
          <p:cNvSpPr/>
          <p:nvPr/>
        </p:nvSpPr>
        <p:spPr>
          <a:xfrm>
            <a:off x="16560387" y="33704658"/>
            <a:ext cx="10366248" cy="0"/>
          </a:xfrm>
          <a:prstGeom prst="line">
            <a:avLst/>
          </a:prstGeom>
          <a:ln w="57150" cap="flat">
            <a:solidFill>
              <a:srgbClr val="B82F3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5" name="Group 25"/>
          <p:cNvGrpSpPr/>
          <p:nvPr/>
        </p:nvGrpSpPr>
        <p:grpSpPr>
          <a:xfrm>
            <a:off x="16573142" y="36073160"/>
            <a:ext cx="14400000" cy="1144016"/>
            <a:chOff x="0" y="0"/>
            <a:chExt cx="19200000" cy="152535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9199988" cy="1525397"/>
            </a:xfrm>
            <a:custGeom>
              <a:avLst/>
              <a:gdLst/>
              <a:ahLst/>
              <a:cxnLst/>
              <a:rect l="l" t="t" r="r" b="b"/>
              <a:pathLst>
                <a:path w="19199988" h="1525397">
                  <a:moveTo>
                    <a:pt x="0" y="0"/>
                  </a:moveTo>
                  <a:lnTo>
                    <a:pt x="19199988" y="0"/>
                  </a:lnTo>
                  <a:lnTo>
                    <a:pt x="19199988" y="1525397"/>
                  </a:lnTo>
                  <a:lnTo>
                    <a:pt x="0" y="1525397"/>
                  </a:lnTo>
                  <a:close/>
                </a:path>
              </a:pathLst>
            </a:custGeom>
            <a:solidFill>
              <a:srgbClr val="FCFAFA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114300"/>
              <a:ext cx="19200000" cy="163965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959"/>
                </a:lnSpc>
              </a:pPr>
              <a:r>
                <a:rPr lang="en-US" sz="5799">
                  <a:solidFill>
                    <a:srgbClr val="663D3B"/>
                  </a:solidFill>
                  <a:latin typeface="Arial Bold"/>
                </a:rPr>
                <a:t>REFERÊNCIAS</a:t>
              </a:r>
            </a:p>
          </p:txBody>
        </p:sp>
      </p:grpSp>
      <p:sp>
        <p:nvSpPr>
          <p:cNvPr id="28" name="AutoShape 28"/>
          <p:cNvSpPr/>
          <p:nvPr/>
        </p:nvSpPr>
        <p:spPr>
          <a:xfrm>
            <a:off x="16636828" y="37198126"/>
            <a:ext cx="10366248" cy="0"/>
          </a:xfrm>
          <a:prstGeom prst="line">
            <a:avLst/>
          </a:prstGeom>
          <a:ln w="57150" cap="flat">
            <a:solidFill>
              <a:srgbClr val="B82F3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9" name="Group 29"/>
          <p:cNvGrpSpPr/>
          <p:nvPr/>
        </p:nvGrpSpPr>
        <p:grpSpPr>
          <a:xfrm>
            <a:off x="16573142" y="38812407"/>
            <a:ext cx="14400000" cy="1144016"/>
            <a:chOff x="0" y="0"/>
            <a:chExt cx="19200000" cy="152535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9199988" cy="1525397"/>
            </a:xfrm>
            <a:custGeom>
              <a:avLst/>
              <a:gdLst/>
              <a:ahLst/>
              <a:cxnLst/>
              <a:rect l="l" t="t" r="r" b="b"/>
              <a:pathLst>
                <a:path w="19199988" h="1525397">
                  <a:moveTo>
                    <a:pt x="0" y="0"/>
                  </a:moveTo>
                  <a:lnTo>
                    <a:pt x="19199988" y="0"/>
                  </a:lnTo>
                  <a:lnTo>
                    <a:pt x="19199988" y="1525397"/>
                  </a:lnTo>
                  <a:lnTo>
                    <a:pt x="0" y="1525397"/>
                  </a:lnTo>
                  <a:close/>
                </a:path>
              </a:pathLst>
            </a:custGeom>
            <a:solidFill>
              <a:srgbClr val="FCFAFA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114300"/>
              <a:ext cx="19200000" cy="163965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959"/>
                </a:lnSpc>
              </a:pPr>
              <a:r>
                <a:rPr lang="en-US" sz="5799">
                  <a:solidFill>
                    <a:srgbClr val="663D3B"/>
                  </a:solidFill>
                  <a:latin typeface="Arial Bold"/>
                </a:rPr>
                <a:t>AGRADECIMENTO</a:t>
              </a:r>
            </a:p>
          </p:txBody>
        </p:sp>
      </p:grpSp>
      <p:sp>
        <p:nvSpPr>
          <p:cNvPr id="32" name="AutoShape 32"/>
          <p:cNvSpPr/>
          <p:nvPr/>
        </p:nvSpPr>
        <p:spPr>
          <a:xfrm>
            <a:off x="16636828" y="39937372"/>
            <a:ext cx="10366248" cy="0"/>
          </a:xfrm>
          <a:prstGeom prst="line">
            <a:avLst/>
          </a:prstGeom>
          <a:ln w="57150" cap="flat">
            <a:solidFill>
              <a:srgbClr val="B82F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TextBox 34"/>
          <p:cNvSpPr txBox="1"/>
          <p:nvPr/>
        </p:nvSpPr>
        <p:spPr>
          <a:xfrm>
            <a:off x="5906106" y="3765467"/>
            <a:ext cx="25067036" cy="186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sz="5799" dirty="0">
                <a:solidFill>
                  <a:srgbClr val="663D3B"/>
                </a:solidFill>
                <a:latin typeface="Arial Bold"/>
              </a:rPr>
              <a:t>TITULO: TAMANHO ≤58, NEGRITO, CENTRALIZADO E COM LETRAS MAIÚSCULAS (</a:t>
            </a:r>
            <a:r>
              <a:rPr lang="en-US" sz="5799" dirty="0" err="1">
                <a:solidFill>
                  <a:srgbClr val="663D3B"/>
                </a:solidFill>
                <a:latin typeface="Arial Bold"/>
              </a:rPr>
              <a:t>Exceto</a:t>
            </a:r>
            <a:r>
              <a:rPr lang="en-US" sz="5799" dirty="0">
                <a:solidFill>
                  <a:srgbClr val="663D3B"/>
                </a:solidFill>
                <a:latin typeface="Arial Bold"/>
              </a:rPr>
              <a:t> </a:t>
            </a:r>
            <a:r>
              <a:rPr lang="en-US" sz="5799" dirty="0" err="1">
                <a:solidFill>
                  <a:srgbClr val="663D3B"/>
                </a:solidFill>
                <a:latin typeface="Arial Bold"/>
              </a:rPr>
              <a:t>nomes</a:t>
            </a:r>
            <a:r>
              <a:rPr lang="en-US" sz="5799" dirty="0">
                <a:solidFill>
                  <a:srgbClr val="663D3B"/>
                </a:solidFill>
                <a:latin typeface="Arial Bold"/>
              </a:rPr>
              <a:t> </a:t>
            </a:r>
            <a:r>
              <a:rPr lang="en-US" sz="5799" dirty="0" err="1">
                <a:solidFill>
                  <a:srgbClr val="663D3B"/>
                </a:solidFill>
                <a:latin typeface="Arial Bold"/>
              </a:rPr>
              <a:t>científicos</a:t>
            </a:r>
            <a:r>
              <a:rPr lang="en-US" sz="5799" dirty="0">
                <a:solidFill>
                  <a:srgbClr val="663D3B"/>
                </a:solidFill>
                <a:latin typeface="Arial Bold"/>
              </a:rPr>
              <a:t>)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36288" y="6068425"/>
            <a:ext cx="29660413" cy="238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3600" u="sng" spc="20" dirty="0" err="1">
                <a:solidFill>
                  <a:srgbClr val="663D3B"/>
                </a:solidFill>
                <a:latin typeface="Arial Bold"/>
              </a:rPr>
              <a:t>Primeiro</a:t>
            </a:r>
            <a:r>
              <a:rPr lang="en-US" sz="3600" u="sng" spc="20" dirty="0">
                <a:solidFill>
                  <a:srgbClr val="663D3B"/>
                </a:solidFill>
                <a:latin typeface="Arial Bold"/>
              </a:rPr>
              <a:t> Autor FULANO</a:t>
            </a:r>
            <a:r>
              <a:rPr lang="en-US" sz="3600" spc="20" dirty="0">
                <a:solidFill>
                  <a:srgbClr val="663D3B"/>
                </a:solidFill>
                <a:latin typeface="Arial Bold"/>
              </a:rPr>
              <a:t>¹*; Segundo Autor CICRANO¹; </a:t>
            </a:r>
            <a:r>
              <a:rPr lang="en-US" sz="3600" spc="20" dirty="0" err="1">
                <a:solidFill>
                  <a:srgbClr val="663D3B"/>
                </a:solidFill>
                <a:latin typeface="Arial Bold"/>
              </a:rPr>
              <a:t>Terceiro</a:t>
            </a:r>
            <a:r>
              <a:rPr lang="en-US" sz="3600" spc="20" dirty="0">
                <a:solidFill>
                  <a:srgbClr val="663D3B"/>
                </a:solidFill>
                <a:latin typeface="Arial Bold"/>
              </a:rPr>
              <a:t> Autor BELTRANO²    </a:t>
            </a:r>
            <a:r>
              <a:rPr lang="en-US" sz="3600" spc="20" dirty="0">
                <a:solidFill>
                  <a:srgbClr val="663D3B"/>
                </a:solidFill>
                <a:latin typeface="Arial"/>
              </a:rPr>
              <a:t>(</a:t>
            </a:r>
            <a:r>
              <a:rPr lang="en-US" sz="3600" spc="20" dirty="0" err="1">
                <a:solidFill>
                  <a:srgbClr val="663D3B"/>
                </a:solidFill>
                <a:latin typeface="Arial"/>
              </a:rPr>
              <a:t>Obs</a:t>
            </a:r>
            <a:r>
              <a:rPr lang="en-US" sz="3600" spc="20" dirty="0">
                <a:solidFill>
                  <a:srgbClr val="663D3B"/>
                </a:solidFill>
                <a:latin typeface="Arial"/>
              </a:rPr>
              <a:t>: O </a:t>
            </a:r>
            <a:r>
              <a:rPr lang="en-US" sz="3600" spc="20" dirty="0" err="1">
                <a:solidFill>
                  <a:srgbClr val="663D3B"/>
                </a:solidFill>
                <a:latin typeface="Arial"/>
              </a:rPr>
              <a:t>nome</a:t>
            </a:r>
            <a:r>
              <a:rPr lang="en-US" sz="3600" spc="20" dirty="0">
                <a:solidFill>
                  <a:srgbClr val="663D3B"/>
                </a:solidFill>
                <a:latin typeface="Arial"/>
              </a:rPr>
              <a:t> do </a:t>
            </a:r>
            <a:r>
              <a:rPr lang="en-US" sz="3600" spc="20" dirty="0" err="1">
                <a:solidFill>
                  <a:srgbClr val="663D3B"/>
                </a:solidFill>
                <a:latin typeface="Arial"/>
              </a:rPr>
              <a:t>apresentador</a:t>
            </a:r>
            <a:r>
              <a:rPr lang="en-US" sz="3600" spc="2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600" spc="20" dirty="0" err="1">
                <a:solidFill>
                  <a:srgbClr val="663D3B"/>
                </a:solidFill>
                <a:latin typeface="Arial"/>
              </a:rPr>
              <a:t>deverá</a:t>
            </a:r>
            <a:r>
              <a:rPr lang="en-US" sz="3600" spc="2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600" spc="20" dirty="0" err="1">
                <a:solidFill>
                  <a:srgbClr val="663D3B"/>
                </a:solidFill>
                <a:latin typeface="Arial"/>
              </a:rPr>
              <a:t>estar</a:t>
            </a:r>
            <a:r>
              <a:rPr lang="en-US" sz="3600" spc="2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600" spc="20" dirty="0" err="1">
                <a:solidFill>
                  <a:srgbClr val="663D3B"/>
                </a:solidFill>
                <a:latin typeface="Arial"/>
              </a:rPr>
              <a:t>sublinhado</a:t>
            </a:r>
            <a:r>
              <a:rPr lang="en-US" sz="3600" spc="20" dirty="0">
                <a:solidFill>
                  <a:srgbClr val="663D3B"/>
                </a:solidFill>
                <a:latin typeface="Arial"/>
              </a:rPr>
              <a:t>)</a:t>
            </a:r>
          </a:p>
          <a:p>
            <a:pPr algn="just">
              <a:lnSpc>
                <a:spcPts val="3359"/>
              </a:lnSpc>
            </a:pPr>
            <a:endParaRPr lang="en-US" sz="3600" spc="20" dirty="0">
              <a:solidFill>
                <a:srgbClr val="663D3B"/>
              </a:solidFill>
              <a:latin typeface="Arial"/>
            </a:endParaRPr>
          </a:p>
          <a:p>
            <a:pPr algn="just">
              <a:lnSpc>
                <a:spcPts val="3359"/>
              </a:lnSpc>
            </a:pPr>
            <a:r>
              <a:rPr lang="en-US" sz="2799" spc="15" dirty="0">
                <a:solidFill>
                  <a:srgbClr val="663D3B"/>
                </a:solidFill>
                <a:latin typeface="Arial"/>
              </a:rPr>
              <a:t>¹ </a:t>
            </a:r>
            <a:r>
              <a:rPr lang="en-US" sz="2799" spc="15" dirty="0" err="1">
                <a:solidFill>
                  <a:srgbClr val="663D3B"/>
                </a:solidFill>
                <a:latin typeface="Arial"/>
              </a:rPr>
              <a:t>Faculdade</a:t>
            </a:r>
            <a:r>
              <a:rPr lang="en-US" sz="2799" spc="15" dirty="0">
                <a:solidFill>
                  <a:srgbClr val="663D3B"/>
                </a:solidFill>
                <a:latin typeface="Arial"/>
              </a:rPr>
              <a:t> de </a:t>
            </a:r>
            <a:r>
              <a:rPr lang="en-US" sz="2799" spc="15" dirty="0" err="1">
                <a:solidFill>
                  <a:srgbClr val="663D3B"/>
                </a:solidFill>
                <a:latin typeface="Arial"/>
              </a:rPr>
              <a:t>Ciências</a:t>
            </a:r>
            <a:r>
              <a:rPr lang="en-US" sz="2799" spc="15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2799" spc="15" dirty="0" err="1">
                <a:solidFill>
                  <a:srgbClr val="663D3B"/>
                </a:solidFill>
                <a:latin typeface="Arial"/>
              </a:rPr>
              <a:t>Agrárias</a:t>
            </a:r>
            <a:r>
              <a:rPr lang="en-US" sz="2799" spc="15" dirty="0">
                <a:solidFill>
                  <a:srgbClr val="663D3B"/>
                </a:solidFill>
                <a:latin typeface="Arial"/>
              </a:rPr>
              <a:t> e </a:t>
            </a:r>
            <a:r>
              <a:rPr lang="en-US" sz="2799" spc="15" dirty="0" err="1">
                <a:solidFill>
                  <a:srgbClr val="663D3B"/>
                </a:solidFill>
                <a:latin typeface="Arial"/>
              </a:rPr>
              <a:t>Tecnológicas</a:t>
            </a:r>
            <a:r>
              <a:rPr lang="en-US" sz="2799" spc="15" dirty="0">
                <a:solidFill>
                  <a:srgbClr val="663D3B"/>
                </a:solidFill>
                <a:latin typeface="Arial"/>
              </a:rPr>
              <a:t>, </a:t>
            </a:r>
            <a:r>
              <a:rPr lang="en-US" sz="2799" spc="15" dirty="0" err="1">
                <a:solidFill>
                  <a:srgbClr val="663D3B"/>
                </a:solidFill>
                <a:latin typeface="Arial"/>
              </a:rPr>
              <a:t>Universidade</a:t>
            </a:r>
            <a:r>
              <a:rPr lang="en-US" sz="2799" spc="15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2799" spc="15" dirty="0" err="1">
                <a:solidFill>
                  <a:srgbClr val="663D3B"/>
                </a:solidFill>
                <a:latin typeface="Arial"/>
              </a:rPr>
              <a:t>Estadual</a:t>
            </a:r>
            <a:r>
              <a:rPr lang="en-US" sz="2799" spc="15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2799" spc="15" dirty="0" err="1">
                <a:solidFill>
                  <a:srgbClr val="663D3B"/>
                </a:solidFill>
                <a:latin typeface="Arial"/>
              </a:rPr>
              <a:t>Paulista</a:t>
            </a:r>
            <a:r>
              <a:rPr lang="en-US" sz="2799" spc="15" dirty="0">
                <a:solidFill>
                  <a:srgbClr val="663D3B"/>
                </a:solidFill>
                <a:latin typeface="Arial"/>
              </a:rPr>
              <a:t> (UNESP), </a:t>
            </a:r>
            <a:r>
              <a:rPr lang="en-US" sz="2799" spc="15" dirty="0" err="1">
                <a:solidFill>
                  <a:srgbClr val="663D3B"/>
                </a:solidFill>
                <a:latin typeface="Arial"/>
              </a:rPr>
              <a:t>Dracena</a:t>
            </a:r>
            <a:r>
              <a:rPr lang="en-US" sz="2799" spc="15" dirty="0">
                <a:solidFill>
                  <a:srgbClr val="663D3B"/>
                </a:solidFill>
                <a:latin typeface="Arial"/>
              </a:rPr>
              <a:t>, SP. *fulano@unesp.br; ² Instituto </a:t>
            </a:r>
            <a:r>
              <a:rPr lang="en-US" sz="2799" spc="15" dirty="0" err="1">
                <a:solidFill>
                  <a:srgbClr val="663D3B"/>
                </a:solidFill>
                <a:latin typeface="Arial"/>
              </a:rPr>
              <a:t>Agronômico</a:t>
            </a:r>
            <a:r>
              <a:rPr lang="en-US" sz="2799" spc="15" dirty="0">
                <a:solidFill>
                  <a:srgbClr val="663D3B"/>
                </a:solidFill>
                <a:latin typeface="Arial"/>
              </a:rPr>
              <a:t> de Campinas, Campinas, SP.</a:t>
            </a:r>
          </a:p>
          <a:p>
            <a:pPr algn="just">
              <a:lnSpc>
                <a:spcPts val="3359"/>
              </a:lnSpc>
            </a:pPr>
            <a:endParaRPr lang="en-US" sz="2799" spc="15" dirty="0">
              <a:solidFill>
                <a:srgbClr val="663D3B"/>
              </a:solidFill>
              <a:latin typeface="Arial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300304" y="10369953"/>
            <a:ext cx="14287500" cy="618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3000" dirty="0" err="1">
                <a:solidFill>
                  <a:srgbClr val="663D3B"/>
                </a:solidFill>
                <a:latin typeface="Arial"/>
              </a:rPr>
              <a:t>Apresentar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breve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comentário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(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ou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esquemas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)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sobre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a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importância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do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trabalho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apresentado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. As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letras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devem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ser do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tamanho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que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possibilite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a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leitura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à 2 metros de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distância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do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pôster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.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Sugerimos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tamanho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36,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justificado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,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espaçamento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entre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linha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de 1,5 e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na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primeira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linha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de 1,5 cm.</a:t>
            </a:r>
          </a:p>
          <a:p>
            <a:pPr algn="just">
              <a:lnSpc>
                <a:spcPts val="5400"/>
              </a:lnSpc>
            </a:pPr>
            <a:r>
              <a:rPr lang="en-US" sz="3000" dirty="0" err="1">
                <a:solidFill>
                  <a:srgbClr val="663D3B"/>
                </a:solidFill>
                <a:latin typeface="Arial"/>
              </a:rPr>
              <a:t>Recomendamos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fortemente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evitar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uso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excessivo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de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palavras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em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todos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os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tópicos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deste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trabalho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.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Dê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preferência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ao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uso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de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esquemas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,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figuras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e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tabelas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.</a:t>
            </a:r>
          </a:p>
          <a:p>
            <a:pPr algn="just">
              <a:lnSpc>
                <a:spcPts val="5400"/>
              </a:lnSpc>
            </a:pPr>
            <a:r>
              <a:rPr lang="en-US" sz="3000" dirty="0">
                <a:solidFill>
                  <a:srgbClr val="663D3B"/>
                </a:solidFill>
                <a:latin typeface="Arial"/>
              </a:rPr>
              <a:t>O ultimo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parágrafo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da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introdução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deve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apresentar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os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objetivos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do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trabalhos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.</a:t>
            </a:r>
          </a:p>
          <a:p>
            <a:pPr algn="just">
              <a:lnSpc>
                <a:spcPts val="5400"/>
              </a:lnSpc>
            </a:pPr>
            <a:r>
              <a:rPr lang="en-US" sz="3000" dirty="0" err="1">
                <a:solidFill>
                  <a:srgbClr val="663D3B"/>
                </a:solidFill>
                <a:latin typeface="Arial"/>
              </a:rPr>
              <a:t>Obs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: As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recomendações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deste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modelo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são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sugestões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para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melhor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visualização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impressa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do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pôster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no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momento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 da </a:t>
            </a:r>
            <a:r>
              <a:rPr lang="en-US" sz="3000" dirty="0" err="1">
                <a:solidFill>
                  <a:srgbClr val="663D3B"/>
                </a:solidFill>
                <a:latin typeface="Arial"/>
              </a:rPr>
              <a:t>apresentação</a:t>
            </a:r>
            <a:r>
              <a:rPr lang="en-US" sz="3000" dirty="0">
                <a:solidFill>
                  <a:srgbClr val="663D3B"/>
                </a:solidFill>
                <a:latin typeface="Arial"/>
              </a:rPr>
              <a:t>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6609201" y="33616818"/>
            <a:ext cx="14287500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3000">
                <a:solidFill>
                  <a:srgbClr val="663D3B"/>
                </a:solidFill>
                <a:latin typeface="Arial"/>
              </a:rPr>
              <a:t>Descrever apenas o essencial.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6573142" y="37312426"/>
            <a:ext cx="1428750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9560" lvl="1" indent="-144780" algn="just">
              <a:lnSpc>
                <a:spcPts val="2879"/>
              </a:lnSpc>
              <a:buAutoNum type="arabicPeriod"/>
            </a:pPr>
            <a:r>
              <a:rPr lang="en-US" sz="2400">
                <a:solidFill>
                  <a:srgbClr val="B82F31"/>
                </a:solidFill>
                <a:latin typeface="Arial"/>
              </a:rPr>
              <a:t>Referenciar conforme as normas da ABNT.</a:t>
            </a:r>
          </a:p>
          <a:p>
            <a:pPr marL="289560" lvl="1" indent="-144780" algn="just">
              <a:lnSpc>
                <a:spcPts val="2879"/>
              </a:lnSpc>
              <a:buAutoNum type="arabicPeriod"/>
            </a:pPr>
            <a:r>
              <a:rPr lang="en-US" sz="2400">
                <a:solidFill>
                  <a:srgbClr val="B82F31"/>
                </a:solidFill>
                <a:latin typeface="Arial"/>
              </a:rPr>
              <a:t>Referenciar dois ou três artigos científicos ou livros essenciais para o trabalho apresentado.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6573142" y="24360668"/>
            <a:ext cx="14287500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663D3B"/>
                </a:solidFill>
                <a:latin typeface="Arial Bold"/>
              </a:rPr>
              <a:t>Figura 1.</a:t>
            </a:r>
            <a:r>
              <a:rPr lang="en-US" sz="3000">
                <a:solidFill>
                  <a:srgbClr val="663D3B"/>
                </a:solidFill>
                <a:latin typeface="Arial"/>
              </a:rPr>
              <a:t>  Legenda de figuras ou tabelas devem está sempre abaixo, justificados, com espaçamento simples entre linhas.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609201" y="25769317"/>
            <a:ext cx="14287500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663D3B"/>
                </a:solidFill>
                <a:latin typeface="Arial"/>
              </a:rPr>
              <a:t>Obs: Incentivamos fortemente o uso preferencial de gráficos para apresentar os resultados. Contudo, em casos que não for possível, a forma de apresentação fica a critério dos autores.</a:t>
            </a:r>
          </a:p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663D3B"/>
                </a:solidFill>
                <a:latin typeface="Arial"/>
              </a:rPr>
              <a:t>Os gráficos acima são meramente ilustrativos e devem ser substituídos pelos resultados dos autores.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29515" y="24682881"/>
            <a:ext cx="14217121" cy="3701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3000">
                <a:solidFill>
                  <a:srgbClr val="663D3B"/>
                </a:solidFill>
                <a:latin typeface="Arial"/>
              </a:rPr>
              <a:t>Descrever apenas os itens essenciais para compreensão do trabalho apresentado.</a:t>
            </a:r>
          </a:p>
          <a:p>
            <a:pPr algn="just">
              <a:lnSpc>
                <a:spcPts val="5400"/>
              </a:lnSpc>
            </a:pPr>
            <a:r>
              <a:rPr lang="en-US" sz="3000">
                <a:solidFill>
                  <a:srgbClr val="663D3B"/>
                </a:solidFill>
                <a:latin typeface="Arial"/>
              </a:rPr>
              <a:t>Descrição do delineamento experimental, tratamentos, repetições e amostragem., variáveis analisadas.</a:t>
            </a:r>
          </a:p>
          <a:p>
            <a:pPr algn="just">
              <a:lnSpc>
                <a:spcPts val="5400"/>
              </a:lnSpc>
            </a:pPr>
            <a:r>
              <a:rPr lang="en-US" sz="3000">
                <a:solidFill>
                  <a:srgbClr val="663D3B"/>
                </a:solidFill>
                <a:latin typeface="Arial"/>
              </a:rPr>
              <a:t>O ultimo parágrafo deve conter o</a:t>
            </a:r>
            <a:r>
              <a:rPr lang="en-US" sz="3000" u="sng">
                <a:solidFill>
                  <a:srgbClr val="663D3B"/>
                </a:solidFill>
                <a:latin typeface="Arial"/>
              </a:rPr>
              <a:t>(s)</a:t>
            </a:r>
            <a:r>
              <a:rPr lang="en-US" sz="3000">
                <a:solidFill>
                  <a:srgbClr val="663D3B"/>
                </a:solidFill>
                <a:latin typeface="Arial"/>
              </a:rPr>
              <a:t> tipo(s) de análise(s) dado(s) utilizada(s).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695623" y="943647"/>
            <a:ext cx="1900327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B82F31"/>
                </a:solidFill>
                <a:latin typeface="Cosmic Octo"/>
              </a:rPr>
              <a:t>VI </a:t>
            </a:r>
            <a:r>
              <a:rPr lang="en-US" sz="5199" dirty="0" err="1">
                <a:solidFill>
                  <a:srgbClr val="B82F31"/>
                </a:solidFill>
                <a:latin typeface="Cosmic Octo"/>
              </a:rPr>
              <a:t>Encontro</a:t>
            </a:r>
            <a:r>
              <a:rPr lang="en-US" sz="5199" dirty="0">
                <a:solidFill>
                  <a:srgbClr val="B82F31"/>
                </a:solidFill>
                <a:latin typeface="Cosmic Octo"/>
              </a:rPr>
              <a:t> </a:t>
            </a:r>
            <a:r>
              <a:rPr lang="en-US" sz="5199" dirty="0" err="1">
                <a:solidFill>
                  <a:srgbClr val="B82F31"/>
                </a:solidFill>
                <a:latin typeface="Cosmic Octo"/>
              </a:rPr>
              <a:t>paulista</a:t>
            </a:r>
            <a:r>
              <a:rPr lang="en-US" sz="5199" dirty="0">
                <a:solidFill>
                  <a:srgbClr val="B82F31"/>
                </a:solidFill>
                <a:latin typeface="Cosmic Octo"/>
              </a:rPr>
              <a:t> de </a:t>
            </a:r>
            <a:r>
              <a:rPr lang="en-US" sz="5199" dirty="0" err="1">
                <a:solidFill>
                  <a:srgbClr val="B82F31"/>
                </a:solidFill>
                <a:latin typeface="Cosmic Octo"/>
              </a:rPr>
              <a:t>ciência</a:t>
            </a:r>
            <a:r>
              <a:rPr lang="en-US" sz="5199" dirty="0">
                <a:solidFill>
                  <a:srgbClr val="B82F31"/>
                </a:solidFill>
                <a:latin typeface="Cosmic Octo"/>
              </a:rPr>
              <a:t> do solo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695623" y="1781092"/>
            <a:ext cx="19003279" cy="143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663D3B"/>
                </a:solidFill>
                <a:latin typeface="Indonesia Bold"/>
              </a:rPr>
              <a:t>01 e 02 de </a:t>
            </a:r>
            <a:r>
              <a:rPr lang="en-US" sz="3999" dirty="0" err="1">
                <a:solidFill>
                  <a:srgbClr val="663D3B"/>
                </a:solidFill>
                <a:latin typeface="Indonesia Bold"/>
              </a:rPr>
              <a:t>setembro</a:t>
            </a:r>
            <a:r>
              <a:rPr lang="en-US" sz="3999" dirty="0">
                <a:solidFill>
                  <a:srgbClr val="663D3B"/>
                </a:solidFill>
                <a:latin typeface="Indonesia Bold"/>
              </a:rPr>
              <a:t> de 2026</a:t>
            </a:r>
          </a:p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663D3B"/>
                </a:solidFill>
                <a:latin typeface="Indonesia Bold"/>
              </a:rPr>
              <a:t>Dracena</a:t>
            </a:r>
            <a:r>
              <a:rPr lang="en-US" sz="3999" dirty="0">
                <a:solidFill>
                  <a:srgbClr val="663D3B"/>
                </a:solidFill>
                <a:latin typeface="Indonesia Bold"/>
              </a:rPr>
              <a:t> - SP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5803680" y="615539"/>
            <a:ext cx="4697242" cy="213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663D3B"/>
                </a:solidFill>
                <a:latin typeface="Indonesia Bold"/>
              </a:rPr>
              <a:t>Logo da instituição do primeiro autor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496701" y="39870697"/>
            <a:ext cx="14287500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3000">
                <a:solidFill>
                  <a:srgbClr val="663D3B"/>
                </a:solidFill>
                <a:latin typeface="Arial"/>
              </a:rPr>
              <a:t>Agências de fomento etc.</a:t>
            </a:r>
          </a:p>
        </p:txBody>
      </p:sp>
      <p:pic>
        <p:nvPicPr>
          <p:cNvPr id="46" name="Imagem 45">
            <a:extLst>
              <a:ext uri="{FF2B5EF4-FFF2-40B4-BE49-F238E27FC236}">
                <a16:creationId xmlns:a16="http://schemas.microsoft.com/office/drawing/2014/main" id="{5F235F87-58EA-4BDA-8D34-2898E8F623C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88" y="925001"/>
            <a:ext cx="5964612" cy="2166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369</Words>
  <Application>Microsoft Office PowerPoint</Application>
  <PresentationFormat>Personalizar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Arial Bold</vt:lpstr>
      <vt:lpstr>Indonesia Bold</vt:lpstr>
      <vt:lpstr>Cosmic Octo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Modelo_pôster_V EPCIS.pptx</dc:title>
  <dc:creator>Reges Heinrichs</dc:creator>
  <cp:lastModifiedBy>Reges Heinrichs</cp:lastModifiedBy>
  <cp:revision>5</cp:revision>
  <dcterms:created xsi:type="dcterms:W3CDTF">2006-08-16T00:00:00Z</dcterms:created>
  <dcterms:modified xsi:type="dcterms:W3CDTF">2026-03-09T12:39:02Z</dcterms:modified>
  <dc:identifier>DAGELVgL3dg</dc:identifier>
</cp:coreProperties>
</file>